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6"/>
  </p:handoutMasterIdLst>
  <p:sldIdLst>
    <p:sldId id="256" r:id="rId2"/>
    <p:sldId id="257" r:id="rId3"/>
    <p:sldId id="258" r:id="rId4"/>
    <p:sldId id="261" r:id="rId5"/>
    <p:sldId id="260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1" r:id="rId1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6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fld id="{6C2B900C-C371-4180-A28D-C21831A0651C}" type="datetimeFigureOut">
              <a:rPr lang="en-US"/>
              <a:pPr/>
              <a:t>4/30/2012</a:t>
            </a:fld>
            <a:endParaRPr lang="en-US"/>
          </a:p>
        </p:txBody>
      </p:sp>
      <p:sp>
        <p:nvSpPr>
          <p:cNvPr id="2765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endParaRPr lang="en-US"/>
          </a:p>
        </p:txBody>
      </p:sp>
      <p:sp>
        <p:nvSpPr>
          <p:cNvPr id="2765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fld id="{FDDE9946-F2C8-41A4-96E3-15726B2448F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F92000-5774-4737-B04F-9DA0E77E2C8F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4FC144-7E4A-4EA6-BB15-10581717EFF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A51D69-ED6C-4AF3-9FB4-E47B4C1F8AE6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557398-05A6-403C-A1F3-45345CF757C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0E5AA9-D464-447C-BBFC-B7827C95C723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7CF2F1-C396-44BA-AA8F-BDA2A51D9A9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2CF432-373D-4E32-8C38-2EB27D7AABB0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81D007-E8DD-4893-9A5B-905555EA908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85F2CA-E052-4699-AF45-CC1FA39A7B7A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7BAB0-23E9-408D-A42B-D181BB2ED45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BE6F8-C6B3-4711-BCD1-09709DFF3D8F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2AA2A5-AE67-4A39-B5C7-6B9DDA9BFA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C927CC-D221-4E97-80D8-523DFAE48F4D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65CAAE-0F88-4E7D-AD92-308958AFDB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E90B7-DAD8-4007-A9EF-1D5FBC26BD47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A028DF-A26B-4632-9C7D-8F82DEA0A0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10072A-92FA-4BFF-90B0-68D27421E063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530059-0AF1-4967-A498-91E8F2FDEDC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33C74E-7DBB-41E9-887C-582218BDCC3E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AB4B3B-4D09-4E5C-9DF6-9D09AEC4CBD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D4544C-3102-4973-8510-FDD7A791BAF9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5A7EE5-F9BB-466A-96C6-384D7C6271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9910C4C-26DA-48DF-A5F3-BDF17654D116}" type="datetimeFigureOut">
              <a:rPr lang="en-US"/>
              <a:pPr>
                <a:defRPr/>
              </a:pPr>
              <a:t>4/30/2012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E08B1E5-A90B-4F4E-BB1A-CA8488D3C2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Finding the LCM </a:t>
            </a:r>
            <a:br>
              <a:rPr lang="en-US" dirty="0" smtClean="0"/>
            </a:br>
            <a:r>
              <a:rPr lang="en-US" dirty="0" smtClean="0"/>
              <a:t>(least common multiple) </a:t>
            </a:r>
            <a:br>
              <a:rPr lang="en-US" dirty="0" smtClean="0"/>
            </a:br>
            <a:r>
              <a:rPr lang="en-US" dirty="0" smtClean="0"/>
              <a:t>and GCF </a:t>
            </a:r>
            <a:br>
              <a:rPr lang="en-US" dirty="0" smtClean="0"/>
            </a:br>
            <a:r>
              <a:rPr lang="en-US" dirty="0" smtClean="0"/>
              <a:t>(greatest common factor)</a:t>
            </a:r>
            <a:endParaRPr lang="en-US" dirty="0"/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Write the </a:t>
            </a:r>
            <a:r>
              <a:rPr lang="en-US" dirty="0" smtClean="0">
                <a:solidFill>
                  <a:schemeClr val="accent1"/>
                </a:solidFill>
              </a:rPr>
              <a:t>common factors </a:t>
            </a:r>
            <a:r>
              <a:rPr lang="en-US" dirty="0" smtClean="0"/>
              <a:t>where the Venn Diagram intersects.</a:t>
            </a:r>
            <a:endParaRPr lang="en-US" dirty="0"/>
          </a:p>
        </p:txBody>
      </p:sp>
      <p:sp>
        <p:nvSpPr>
          <p:cNvPr id="22530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45 = </a:t>
            </a:r>
            <a:r>
              <a:rPr lang="en-US" smtClean="0">
                <a:solidFill>
                  <a:schemeClr val="accent1"/>
                </a:solidFill>
              </a:rPr>
              <a:t>3 x 3 </a:t>
            </a:r>
            <a:r>
              <a:rPr lang="en-US" smtClean="0"/>
              <a:t>x 5 		36 = 2 x 2 x </a:t>
            </a:r>
            <a:r>
              <a:rPr lang="en-US" smtClean="0">
                <a:solidFill>
                  <a:schemeClr val="accent1"/>
                </a:solidFill>
              </a:rPr>
              <a:t>3 x 3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2514600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2514600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TextBox 4"/>
          <p:cNvSpPr txBox="1">
            <a:spLocks noChangeArrowheads="1"/>
          </p:cNvSpPr>
          <p:nvPr/>
        </p:nvSpPr>
        <p:spPr bwMode="auto">
          <a:xfrm>
            <a:off x="3695700" y="3759200"/>
            <a:ext cx="23241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chemeClr val="accent1"/>
                </a:solidFill>
                <a:latin typeface="Calibri" pitchFamily="34" charset="0"/>
              </a:rPr>
              <a:t>3 x 3</a:t>
            </a:r>
          </a:p>
        </p:txBody>
      </p:sp>
      <p:cxnSp>
        <p:nvCxnSpPr>
          <p:cNvPr id="8" name="Straight Connector 7"/>
          <p:cNvCxnSpPr/>
          <p:nvPr/>
        </p:nvCxnSpPr>
        <p:spPr>
          <a:xfrm>
            <a:off x="1447800" y="2057400"/>
            <a:ext cx="2301875" cy="1828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2057400" y="2057400"/>
            <a:ext cx="2286000" cy="1828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H="1">
            <a:off x="4572000" y="2100263"/>
            <a:ext cx="2154238" cy="1854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3962400" y="2133600"/>
            <a:ext cx="2133600" cy="18208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962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Write the </a:t>
            </a:r>
            <a:r>
              <a:rPr lang="en-US" dirty="0" smtClean="0">
                <a:solidFill>
                  <a:srgbClr val="FF0000"/>
                </a:solidFill>
              </a:rPr>
              <a:t>other factors </a:t>
            </a:r>
            <a:r>
              <a:rPr lang="en-US" dirty="0" smtClean="0"/>
              <a:t>of each number in the other side of the Venn Diagram </a:t>
            </a:r>
            <a:endParaRPr lang="en-US" dirty="0"/>
          </a:p>
        </p:txBody>
      </p:sp>
      <p:sp>
        <p:nvSpPr>
          <p:cNvPr id="23554" name="Content Placeholder 2"/>
          <p:cNvSpPr>
            <a:spLocks noGrp="1"/>
          </p:cNvSpPr>
          <p:nvPr>
            <p:ph idx="1"/>
          </p:nvPr>
        </p:nvSpPr>
        <p:spPr>
          <a:xfrm>
            <a:off x="457200" y="2057400"/>
            <a:ext cx="8229600" cy="39925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      45 =  </a:t>
            </a:r>
            <a:r>
              <a:rPr lang="en-US" smtClean="0">
                <a:solidFill>
                  <a:schemeClr val="accent1"/>
                </a:solidFill>
              </a:rPr>
              <a:t>3 x 3 </a:t>
            </a:r>
            <a:r>
              <a:rPr lang="en-US" smtClean="0">
                <a:solidFill>
                  <a:srgbClr val="FF0000"/>
                </a:solidFill>
              </a:rPr>
              <a:t>x 5</a:t>
            </a:r>
            <a:r>
              <a:rPr lang="en-US" smtClean="0"/>
              <a:t>	     36 = </a:t>
            </a:r>
            <a:r>
              <a:rPr lang="en-US" smtClean="0">
                <a:solidFill>
                  <a:srgbClr val="FF0000"/>
                </a:solidFill>
              </a:rPr>
              <a:t>2 x 2 x </a:t>
            </a:r>
            <a:r>
              <a:rPr lang="en-US" smtClean="0">
                <a:solidFill>
                  <a:schemeClr val="accent1"/>
                </a:solidFill>
              </a:rPr>
              <a:t>3 x 3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3557" name="TextBox 4"/>
          <p:cNvSpPr txBox="1">
            <a:spLocks noChangeArrowheads="1"/>
          </p:cNvSpPr>
          <p:nvPr/>
        </p:nvSpPr>
        <p:spPr bwMode="auto">
          <a:xfrm>
            <a:off x="3657600" y="4292600"/>
            <a:ext cx="23241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chemeClr val="accent1"/>
                </a:solidFill>
                <a:latin typeface="Calibri" pitchFamily="34" charset="0"/>
              </a:rPr>
              <a:t>3 x 3</a:t>
            </a:r>
          </a:p>
        </p:txBody>
      </p:sp>
      <p:sp>
        <p:nvSpPr>
          <p:cNvPr id="7" name="TextBox 6"/>
          <p:cNvSpPr txBox="1">
            <a:spLocks noChangeArrowheads="1"/>
          </p:cNvSpPr>
          <p:nvPr/>
        </p:nvSpPr>
        <p:spPr bwMode="auto">
          <a:xfrm>
            <a:off x="1590675" y="4484688"/>
            <a:ext cx="5267325" cy="1077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latin typeface="Calibri" pitchFamily="34" charset="0"/>
              </a:rPr>
              <a:t>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5</a:t>
            </a:r>
            <a:r>
              <a:rPr lang="en-US" sz="3200">
                <a:latin typeface="Calibri" pitchFamily="34" charset="0"/>
              </a:rPr>
              <a:t>		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2 x 2</a:t>
            </a:r>
            <a:r>
              <a:rPr lang="en-US" sz="3200">
                <a:latin typeface="Calibri" pitchFamily="34" charset="0"/>
              </a:rPr>
              <a:t>					</a:t>
            </a:r>
          </a:p>
        </p:txBody>
      </p:sp>
      <p:cxnSp>
        <p:nvCxnSpPr>
          <p:cNvPr id="9" name="Straight Connector 8"/>
          <p:cNvCxnSpPr/>
          <p:nvPr/>
        </p:nvCxnSpPr>
        <p:spPr>
          <a:xfrm flipH="1">
            <a:off x="2667000" y="2590800"/>
            <a:ext cx="533400" cy="19939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5981700" y="2667000"/>
            <a:ext cx="190500" cy="18938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 flipH="1">
            <a:off x="5524500" y="2590800"/>
            <a:ext cx="76200" cy="18938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962"/>
          </a:xfrm>
        </p:spPr>
        <p:txBody>
          <a:bodyPr/>
          <a:lstStyle/>
          <a:p>
            <a:r>
              <a:rPr lang="en-US" smtClean="0"/>
              <a:t>The GCF is the product of the intersection</a:t>
            </a:r>
            <a:r>
              <a:rPr lang="en-US" smtClean="0">
                <a:sym typeface="Wingdings" pitchFamily="2" charset="2"/>
              </a:rPr>
              <a:t></a:t>
            </a:r>
            <a:r>
              <a:rPr lang="en-US" smtClean="0">
                <a:solidFill>
                  <a:schemeClr val="accent1"/>
                </a:solidFill>
                <a:sym typeface="Wingdings" pitchFamily="2" charset="2"/>
              </a:rPr>
              <a:t>3x3</a:t>
            </a:r>
            <a:r>
              <a:rPr lang="en-US" smtClean="0">
                <a:sym typeface="Wingdings" pitchFamily="2" charset="2"/>
              </a:rPr>
              <a:t>=9</a:t>
            </a:r>
            <a:r>
              <a:rPr lang="en-US" smtClean="0"/>
              <a:t> </a:t>
            </a:r>
          </a:p>
        </p:txBody>
      </p:sp>
      <p:sp>
        <p:nvSpPr>
          <p:cNvPr id="24578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      45 =  </a:t>
            </a:r>
            <a:r>
              <a:rPr lang="en-US" smtClean="0">
                <a:solidFill>
                  <a:schemeClr val="accent1"/>
                </a:solidFill>
              </a:rPr>
              <a:t>3 x 3 </a:t>
            </a:r>
            <a:r>
              <a:rPr lang="en-US" smtClean="0">
                <a:solidFill>
                  <a:srgbClr val="FF0000"/>
                </a:solidFill>
              </a:rPr>
              <a:t>x 5</a:t>
            </a:r>
            <a:r>
              <a:rPr lang="en-US" smtClean="0"/>
              <a:t>	     36 = </a:t>
            </a:r>
            <a:r>
              <a:rPr lang="en-US" smtClean="0">
                <a:solidFill>
                  <a:srgbClr val="FF0000"/>
                </a:solidFill>
              </a:rPr>
              <a:t>2 x 2 x </a:t>
            </a:r>
            <a:r>
              <a:rPr lang="en-US" smtClean="0">
                <a:solidFill>
                  <a:schemeClr val="accent1"/>
                </a:solidFill>
              </a:rPr>
              <a:t>3 x 3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4581" name="TextBox 4"/>
          <p:cNvSpPr txBox="1">
            <a:spLocks noChangeArrowheads="1"/>
          </p:cNvSpPr>
          <p:nvPr/>
        </p:nvSpPr>
        <p:spPr bwMode="auto">
          <a:xfrm>
            <a:off x="3657600" y="4292600"/>
            <a:ext cx="23241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chemeClr val="accent1"/>
                </a:solidFill>
                <a:latin typeface="Calibri" pitchFamily="34" charset="0"/>
              </a:rPr>
              <a:t>3 x 3</a:t>
            </a:r>
          </a:p>
        </p:txBody>
      </p:sp>
      <p:sp>
        <p:nvSpPr>
          <p:cNvPr id="7" name="TextBox 6"/>
          <p:cNvSpPr txBox="1">
            <a:spLocks noChangeArrowheads="1"/>
          </p:cNvSpPr>
          <p:nvPr/>
        </p:nvSpPr>
        <p:spPr bwMode="auto">
          <a:xfrm>
            <a:off x="1590675" y="4484688"/>
            <a:ext cx="5267325" cy="1077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latin typeface="Calibri" pitchFamily="34" charset="0"/>
              </a:rPr>
              <a:t>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5</a:t>
            </a:r>
            <a:r>
              <a:rPr lang="en-US" sz="3200">
                <a:latin typeface="Calibri" pitchFamily="34" charset="0"/>
              </a:rPr>
              <a:t>		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2 x 2</a:t>
            </a:r>
            <a:r>
              <a:rPr lang="en-US" sz="3200">
                <a:latin typeface="Calibri" pitchFamily="34" charset="0"/>
              </a:rPr>
              <a:t>					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962"/>
          </a:xfrm>
        </p:spPr>
        <p:txBody>
          <a:bodyPr/>
          <a:lstStyle/>
          <a:p>
            <a:r>
              <a:rPr lang="en-US" smtClean="0"/>
              <a:t>The LCM is the product of all of the factors listed</a:t>
            </a:r>
            <a:r>
              <a:rPr lang="en-US" smtClean="0">
                <a:sym typeface="Wingdings" pitchFamily="2" charset="2"/>
              </a:rPr>
              <a:t></a:t>
            </a:r>
            <a:r>
              <a:rPr lang="en-US" smtClean="0">
                <a:solidFill>
                  <a:srgbClr val="FF0000"/>
                </a:solidFill>
                <a:sym typeface="Wingdings" pitchFamily="2" charset="2"/>
              </a:rPr>
              <a:t>5x</a:t>
            </a:r>
            <a:r>
              <a:rPr lang="en-US" smtClean="0">
                <a:solidFill>
                  <a:schemeClr val="accent1"/>
                </a:solidFill>
                <a:sym typeface="Wingdings" pitchFamily="2" charset="2"/>
              </a:rPr>
              <a:t>3x3</a:t>
            </a:r>
            <a:r>
              <a:rPr lang="en-US" smtClean="0">
                <a:solidFill>
                  <a:srgbClr val="FF0000"/>
                </a:solidFill>
                <a:sym typeface="Wingdings" pitchFamily="2" charset="2"/>
              </a:rPr>
              <a:t>x2x2</a:t>
            </a:r>
            <a:r>
              <a:rPr lang="en-US" smtClean="0">
                <a:sym typeface="Wingdings" pitchFamily="2" charset="2"/>
              </a:rPr>
              <a:t>=180</a:t>
            </a:r>
            <a:endParaRPr lang="en-US" smtClean="0"/>
          </a:p>
        </p:txBody>
      </p:sp>
      <p:sp>
        <p:nvSpPr>
          <p:cNvPr id="25602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      45 =  3 x 3 x 5	     36 = 2 x 2 x 3 x 3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5605" name="TextBox 4"/>
          <p:cNvSpPr txBox="1">
            <a:spLocks noChangeArrowheads="1"/>
          </p:cNvSpPr>
          <p:nvPr/>
        </p:nvSpPr>
        <p:spPr bwMode="auto">
          <a:xfrm>
            <a:off x="3657600" y="4292600"/>
            <a:ext cx="23241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chemeClr val="accent1"/>
                </a:solidFill>
                <a:latin typeface="Calibri" pitchFamily="34" charset="0"/>
              </a:rPr>
              <a:t>3 x 3</a:t>
            </a:r>
          </a:p>
        </p:txBody>
      </p:sp>
      <p:sp>
        <p:nvSpPr>
          <p:cNvPr id="25606" name="TextBox 6"/>
          <p:cNvSpPr txBox="1">
            <a:spLocks noChangeArrowheads="1"/>
          </p:cNvSpPr>
          <p:nvPr/>
        </p:nvSpPr>
        <p:spPr bwMode="auto">
          <a:xfrm>
            <a:off x="1590675" y="4484688"/>
            <a:ext cx="5267325" cy="1077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latin typeface="Calibri" pitchFamily="34" charset="0"/>
              </a:rPr>
              <a:t>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5</a:t>
            </a:r>
            <a:r>
              <a:rPr lang="en-US" sz="3200">
                <a:latin typeface="Calibri" pitchFamily="34" charset="0"/>
              </a:rPr>
              <a:t>		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2 x 2</a:t>
            </a:r>
            <a:r>
              <a:rPr lang="en-US" sz="3200">
                <a:latin typeface="Calibri" pitchFamily="34" charset="0"/>
              </a:rPr>
              <a:t>				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73362"/>
          </a:xfrm>
        </p:spPr>
        <p:txBody>
          <a:bodyPr/>
          <a:lstStyle/>
          <a:p>
            <a:r>
              <a:rPr lang="en-US" sz="6000" smtClean="0">
                <a:solidFill>
                  <a:schemeClr val="accent1"/>
                </a:solidFill>
              </a:rPr>
              <a:t>Now it’s your turn to try some more!!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Prime factorize 24 and 16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		24				16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              2    x      12                      4    x     4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                       4   x      3		2 x    2    2  x   2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                 2    x 2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cxnSp>
        <p:nvCxnSpPr>
          <p:cNvPr id="5" name="Straight Connector 4"/>
          <p:cNvCxnSpPr/>
          <p:nvPr/>
        </p:nvCxnSpPr>
        <p:spPr>
          <a:xfrm flipH="1">
            <a:off x="1981200" y="2133600"/>
            <a:ext cx="5334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>
            <a:off x="5905500" y="2171700"/>
            <a:ext cx="2667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2743200" y="3429000"/>
            <a:ext cx="5334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2819400" y="2171700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6477000" y="2133600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7010400" y="3184525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3513138" y="3430588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5657850" y="3203575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H="1">
            <a:off x="5375275" y="3225800"/>
            <a:ext cx="2667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6591300" y="3225800"/>
            <a:ext cx="2667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H="1">
            <a:off x="2133600" y="4495800"/>
            <a:ext cx="533400" cy="7620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2895600" y="4572000"/>
            <a:ext cx="190500" cy="685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Write the </a:t>
            </a:r>
            <a:r>
              <a:rPr lang="en-US" dirty="0" smtClean="0">
                <a:solidFill>
                  <a:schemeClr val="accent1"/>
                </a:solidFill>
              </a:rPr>
              <a:t>common factors </a:t>
            </a:r>
            <a:r>
              <a:rPr lang="en-US" dirty="0" smtClean="0"/>
              <a:t>where the Venn Diagram intersects.</a:t>
            </a:r>
            <a:endParaRPr lang="en-US" dirty="0"/>
          </a:p>
        </p:txBody>
      </p:sp>
      <p:sp>
        <p:nvSpPr>
          <p:cNvPr id="153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24 = </a:t>
            </a:r>
            <a:r>
              <a:rPr lang="en-US" smtClean="0">
                <a:solidFill>
                  <a:schemeClr val="accent1"/>
                </a:solidFill>
              </a:rPr>
              <a:t>2 x 2 x 2 </a:t>
            </a:r>
            <a:r>
              <a:rPr lang="en-US" smtClean="0"/>
              <a:t>x 3		16 = </a:t>
            </a:r>
            <a:r>
              <a:rPr lang="en-US" smtClean="0">
                <a:solidFill>
                  <a:schemeClr val="accent1"/>
                </a:solidFill>
              </a:rPr>
              <a:t>2 x 2 x 2 </a:t>
            </a:r>
            <a:r>
              <a:rPr lang="en-US" smtClean="0"/>
              <a:t>x 2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2514600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2514600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Write the </a:t>
            </a:r>
            <a:r>
              <a:rPr lang="en-US" dirty="0" smtClean="0">
                <a:solidFill>
                  <a:schemeClr val="accent1"/>
                </a:solidFill>
              </a:rPr>
              <a:t>common factors </a:t>
            </a:r>
            <a:r>
              <a:rPr lang="en-US" dirty="0" smtClean="0"/>
              <a:t>where the Venn Diagram intersects.</a:t>
            </a:r>
            <a:endParaRPr lang="en-US" dirty="0"/>
          </a:p>
        </p:txBody>
      </p:sp>
      <p:sp>
        <p:nvSpPr>
          <p:cNvPr id="1638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24 = </a:t>
            </a:r>
            <a:r>
              <a:rPr lang="en-US" smtClean="0">
                <a:solidFill>
                  <a:schemeClr val="accent1"/>
                </a:solidFill>
              </a:rPr>
              <a:t>2 x 2 x 2 </a:t>
            </a:r>
            <a:r>
              <a:rPr lang="en-US" smtClean="0"/>
              <a:t>x 3		16 </a:t>
            </a:r>
            <a:r>
              <a:rPr lang="en-US" smtClean="0">
                <a:solidFill>
                  <a:schemeClr val="accent1"/>
                </a:solidFill>
              </a:rPr>
              <a:t>= 2 x 2 x 2 </a:t>
            </a:r>
            <a:r>
              <a:rPr lang="en-US" smtClean="0"/>
              <a:t>x 2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2514600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2514600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TextBox 4"/>
          <p:cNvSpPr txBox="1">
            <a:spLocks noChangeArrowheads="1"/>
          </p:cNvSpPr>
          <p:nvPr/>
        </p:nvSpPr>
        <p:spPr bwMode="auto">
          <a:xfrm>
            <a:off x="3695700" y="3759200"/>
            <a:ext cx="23241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chemeClr val="accent1"/>
                </a:solidFill>
                <a:latin typeface="Calibri" pitchFamily="34" charset="0"/>
              </a:rPr>
              <a:t>2x2x2</a:t>
            </a:r>
          </a:p>
        </p:txBody>
      </p:sp>
      <p:cxnSp>
        <p:nvCxnSpPr>
          <p:cNvPr id="8" name="Straight Connector 7"/>
          <p:cNvCxnSpPr/>
          <p:nvPr/>
        </p:nvCxnSpPr>
        <p:spPr>
          <a:xfrm>
            <a:off x="1447800" y="2057400"/>
            <a:ext cx="2301875" cy="1828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1905000" y="2057400"/>
            <a:ext cx="2286000" cy="1828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>
            <a:off x="2530475" y="2062163"/>
            <a:ext cx="2117725" cy="18240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flipH="1">
            <a:off x="3886200" y="2062163"/>
            <a:ext cx="1066800" cy="18494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H="1">
            <a:off x="4419600" y="2024063"/>
            <a:ext cx="1201738" cy="1887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4838700" y="2133600"/>
            <a:ext cx="1257300" cy="18208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962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Write the </a:t>
            </a:r>
            <a:r>
              <a:rPr lang="en-US" dirty="0" smtClean="0">
                <a:solidFill>
                  <a:srgbClr val="FF0000"/>
                </a:solidFill>
              </a:rPr>
              <a:t>other factors</a:t>
            </a:r>
            <a:r>
              <a:rPr lang="en-US" dirty="0" smtClean="0"/>
              <a:t> of each number in the other side of the Venn Diagram </a:t>
            </a:r>
            <a:endParaRPr lang="en-US" dirty="0"/>
          </a:p>
        </p:txBody>
      </p:sp>
      <p:sp>
        <p:nvSpPr>
          <p:cNvPr id="17410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24 = </a:t>
            </a:r>
            <a:r>
              <a:rPr lang="en-US" smtClean="0">
                <a:solidFill>
                  <a:schemeClr val="accent1"/>
                </a:solidFill>
              </a:rPr>
              <a:t>2 x 2 x 2 </a:t>
            </a:r>
            <a:r>
              <a:rPr lang="en-US" smtClean="0">
                <a:solidFill>
                  <a:srgbClr val="FF0000"/>
                </a:solidFill>
              </a:rPr>
              <a:t>x 3</a:t>
            </a:r>
            <a:r>
              <a:rPr lang="en-US" smtClean="0"/>
              <a:t>		16 = </a:t>
            </a:r>
            <a:r>
              <a:rPr lang="en-US" smtClean="0">
                <a:solidFill>
                  <a:schemeClr val="accent1"/>
                </a:solidFill>
              </a:rPr>
              <a:t>2 x 2 x 2 </a:t>
            </a:r>
            <a:r>
              <a:rPr lang="en-US" smtClean="0">
                <a:solidFill>
                  <a:srgbClr val="FF0000"/>
                </a:solidFill>
              </a:rPr>
              <a:t>x 2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7413" name="TextBox 4"/>
          <p:cNvSpPr txBox="1">
            <a:spLocks noChangeArrowheads="1"/>
          </p:cNvSpPr>
          <p:nvPr/>
        </p:nvSpPr>
        <p:spPr bwMode="auto">
          <a:xfrm>
            <a:off x="3657600" y="4445000"/>
            <a:ext cx="23241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chemeClr val="accent1"/>
                </a:solidFill>
                <a:latin typeface="Calibri" pitchFamily="34" charset="0"/>
              </a:rPr>
              <a:t>2x2x2</a:t>
            </a:r>
          </a:p>
        </p:txBody>
      </p:sp>
      <p:sp>
        <p:nvSpPr>
          <p:cNvPr id="7" name="TextBox 6"/>
          <p:cNvSpPr txBox="1">
            <a:spLocks noChangeArrowheads="1"/>
          </p:cNvSpPr>
          <p:nvPr/>
        </p:nvSpPr>
        <p:spPr bwMode="auto">
          <a:xfrm>
            <a:off x="1590675" y="4484688"/>
            <a:ext cx="5267325" cy="1077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latin typeface="Calibri" pitchFamily="34" charset="0"/>
              </a:rPr>
              <a:t>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3</a:t>
            </a:r>
            <a:r>
              <a:rPr lang="en-US" sz="3200">
                <a:latin typeface="Calibri" pitchFamily="34" charset="0"/>
              </a:rPr>
              <a:t>		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2</a:t>
            </a:r>
            <a:r>
              <a:rPr lang="en-US" sz="3200">
                <a:latin typeface="Calibri" pitchFamily="34" charset="0"/>
              </a:rPr>
              <a:t>					</a:t>
            </a:r>
          </a:p>
        </p:txBody>
      </p:sp>
      <p:cxnSp>
        <p:nvCxnSpPr>
          <p:cNvPr id="9" name="Straight Connector 8"/>
          <p:cNvCxnSpPr/>
          <p:nvPr/>
        </p:nvCxnSpPr>
        <p:spPr>
          <a:xfrm flipH="1">
            <a:off x="2667000" y="2590800"/>
            <a:ext cx="533400" cy="19939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H="1">
            <a:off x="5524500" y="2590800"/>
            <a:ext cx="1181100" cy="20399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962"/>
          </a:xfrm>
        </p:spPr>
        <p:txBody>
          <a:bodyPr/>
          <a:lstStyle/>
          <a:p>
            <a:r>
              <a:rPr lang="en-US" smtClean="0"/>
              <a:t>The GCF is the product of the intersection</a:t>
            </a:r>
            <a:r>
              <a:rPr lang="en-US" smtClean="0">
                <a:sym typeface="Wingdings" pitchFamily="2" charset="2"/>
              </a:rPr>
              <a:t></a:t>
            </a:r>
            <a:r>
              <a:rPr lang="en-US" smtClean="0">
                <a:solidFill>
                  <a:schemeClr val="accent1"/>
                </a:solidFill>
                <a:sym typeface="Wingdings" pitchFamily="2" charset="2"/>
              </a:rPr>
              <a:t>2x2x2</a:t>
            </a:r>
            <a:r>
              <a:rPr lang="en-US" smtClean="0">
                <a:sym typeface="Wingdings" pitchFamily="2" charset="2"/>
              </a:rPr>
              <a:t>=8</a:t>
            </a:r>
            <a:r>
              <a:rPr lang="en-US" smtClean="0"/>
              <a:t> </a:t>
            </a:r>
          </a:p>
        </p:txBody>
      </p:sp>
      <p:sp>
        <p:nvSpPr>
          <p:cNvPr id="18434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24 = 2 x 2 x 2 x 3		16 = 2 x 2 x 2 x 2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8437" name="TextBox 4"/>
          <p:cNvSpPr txBox="1">
            <a:spLocks noChangeArrowheads="1"/>
          </p:cNvSpPr>
          <p:nvPr/>
        </p:nvSpPr>
        <p:spPr bwMode="auto">
          <a:xfrm>
            <a:off x="3657600" y="4292600"/>
            <a:ext cx="23241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chemeClr val="accent1"/>
                </a:solidFill>
                <a:latin typeface="Calibri" pitchFamily="34" charset="0"/>
              </a:rPr>
              <a:t>2x2x2</a:t>
            </a:r>
          </a:p>
        </p:txBody>
      </p:sp>
      <p:sp>
        <p:nvSpPr>
          <p:cNvPr id="18438" name="TextBox 6"/>
          <p:cNvSpPr txBox="1">
            <a:spLocks noChangeArrowheads="1"/>
          </p:cNvSpPr>
          <p:nvPr/>
        </p:nvSpPr>
        <p:spPr bwMode="auto">
          <a:xfrm>
            <a:off x="1590675" y="4332288"/>
            <a:ext cx="5267325" cy="1077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latin typeface="Calibri" pitchFamily="34" charset="0"/>
              </a:rPr>
              <a:t>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3</a:t>
            </a:r>
            <a:r>
              <a:rPr lang="en-US" sz="3200">
                <a:latin typeface="Calibri" pitchFamily="34" charset="0"/>
              </a:rPr>
              <a:t>		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2</a:t>
            </a:r>
            <a:r>
              <a:rPr lang="en-US" sz="3200">
                <a:latin typeface="Calibri" pitchFamily="34" charset="0"/>
              </a:rPr>
              <a:t>				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962"/>
          </a:xfrm>
        </p:spPr>
        <p:txBody>
          <a:bodyPr/>
          <a:lstStyle/>
          <a:p>
            <a:r>
              <a:rPr lang="en-US" smtClean="0"/>
              <a:t>The LCM is the product of all of the factors listed</a:t>
            </a:r>
            <a:r>
              <a:rPr lang="en-US" smtClean="0">
                <a:sym typeface="Wingdings" pitchFamily="2" charset="2"/>
              </a:rPr>
              <a:t></a:t>
            </a:r>
            <a:r>
              <a:rPr lang="en-US" smtClean="0">
                <a:solidFill>
                  <a:srgbClr val="FF0000"/>
                </a:solidFill>
                <a:sym typeface="Wingdings" pitchFamily="2" charset="2"/>
              </a:rPr>
              <a:t>3x</a:t>
            </a:r>
            <a:r>
              <a:rPr lang="en-US" smtClean="0">
                <a:solidFill>
                  <a:schemeClr val="accent1"/>
                </a:solidFill>
                <a:sym typeface="Wingdings" pitchFamily="2" charset="2"/>
              </a:rPr>
              <a:t>2x2x2</a:t>
            </a:r>
            <a:r>
              <a:rPr lang="en-US" smtClean="0">
                <a:solidFill>
                  <a:srgbClr val="FF0000"/>
                </a:solidFill>
                <a:sym typeface="Wingdings" pitchFamily="2" charset="2"/>
              </a:rPr>
              <a:t>x2</a:t>
            </a:r>
            <a:r>
              <a:rPr lang="en-US" smtClean="0">
                <a:sym typeface="Wingdings" pitchFamily="2" charset="2"/>
              </a:rPr>
              <a:t>=48</a:t>
            </a:r>
            <a:endParaRPr lang="en-US" smtClean="0"/>
          </a:p>
        </p:txBody>
      </p:sp>
      <p:sp>
        <p:nvSpPr>
          <p:cNvPr id="19458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24 = 2 x 2 x 2 x 3		16 = 2 x 2 x 2 x 2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3013075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9461" name="TextBox 4"/>
          <p:cNvSpPr txBox="1">
            <a:spLocks noChangeArrowheads="1"/>
          </p:cNvSpPr>
          <p:nvPr/>
        </p:nvSpPr>
        <p:spPr bwMode="auto">
          <a:xfrm>
            <a:off x="3657600" y="4362450"/>
            <a:ext cx="2324100" cy="5857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chemeClr val="accent1"/>
                </a:solidFill>
                <a:latin typeface="Calibri" pitchFamily="34" charset="0"/>
              </a:rPr>
              <a:t>2x2x2</a:t>
            </a:r>
          </a:p>
        </p:txBody>
      </p:sp>
      <p:sp>
        <p:nvSpPr>
          <p:cNvPr id="19462" name="TextBox 6"/>
          <p:cNvSpPr txBox="1">
            <a:spLocks noChangeArrowheads="1"/>
          </p:cNvSpPr>
          <p:nvPr/>
        </p:nvSpPr>
        <p:spPr bwMode="auto">
          <a:xfrm>
            <a:off x="1590675" y="4408488"/>
            <a:ext cx="5267325" cy="1077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latin typeface="Calibri" pitchFamily="34" charset="0"/>
              </a:rPr>
              <a:t>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3</a:t>
            </a:r>
            <a:r>
              <a:rPr lang="en-US" sz="3200">
                <a:latin typeface="Calibri" pitchFamily="34" charset="0"/>
              </a:rPr>
              <a:t>			</a:t>
            </a:r>
            <a:r>
              <a:rPr lang="en-US" sz="3200">
                <a:solidFill>
                  <a:srgbClr val="FF0000"/>
                </a:solidFill>
                <a:latin typeface="Calibri" pitchFamily="34" charset="0"/>
              </a:rPr>
              <a:t>2</a:t>
            </a:r>
            <a:r>
              <a:rPr lang="en-US" sz="3200">
                <a:latin typeface="Calibri" pitchFamily="34" charset="0"/>
              </a:rPr>
              <a:t>				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Prime factorize 45 and 36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		45				36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              5    x       9                      6    x     6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  <a:p>
            <a:pPr marL="0" indent="0">
              <a:buFont typeface="Arial" charset="0"/>
              <a:buNone/>
            </a:pPr>
            <a:r>
              <a:rPr lang="en-US" smtClean="0"/>
              <a:t>                       3   x      3		3  x   2    3  x   2</a:t>
            </a:r>
          </a:p>
          <a:p>
            <a:pPr marL="0" indent="0">
              <a:buFont typeface="Arial" charset="0"/>
              <a:buNone/>
            </a:pPr>
            <a:endParaRPr lang="en-US" smtClean="0"/>
          </a:p>
        </p:txBody>
      </p:sp>
      <p:cxnSp>
        <p:nvCxnSpPr>
          <p:cNvPr id="5" name="Straight Connector 4"/>
          <p:cNvCxnSpPr/>
          <p:nvPr/>
        </p:nvCxnSpPr>
        <p:spPr>
          <a:xfrm flipH="1">
            <a:off x="1981200" y="2133600"/>
            <a:ext cx="5334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flipH="1">
            <a:off x="5905500" y="2171700"/>
            <a:ext cx="2667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2743200" y="3429000"/>
            <a:ext cx="5334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2819400" y="2171700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>
            <a:off x="6477000" y="2133600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7010400" y="3184525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3513138" y="3430588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5657850" y="3203575"/>
            <a:ext cx="3810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H="1">
            <a:off x="5375275" y="3225800"/>
            <a:ext cx="2667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6591300" y="3225800"/>
            <a:ext cx="266700" cy="533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Write the </a:t>
            </a:r>
            <a:r>
              <a:rPr lang="en-US" dirty="0" smtClean="0">
                <a:solidFill>
                  <a:schemeClr val="accent1"/>
                </a:solidFill>
              </a:rPr>
              <a:t>common factors </a:t>
            </a:r>
            <a:r>
              <a:rPr lang="en-US" dirty="0" smtClean="0"/>
              <a:t>where the Venn Diagram intersects.</a:t>
            </a:r>
            <a:endParaRPr lang="en-US" dirty="0"/>
          </a:p>
        </p:txBody>
      </p:sp>
      <p:sp>
        <p:nvSpPr>
          <p:cNvPr id="2150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Arial" charset="0"/>
              <a:buNone/>
            </a:pPr>
            <a:r>
              <a:rPr lang="en-US" smtClean="0"/>
              <a:t>       45 = </a:t>
            </a:r>
            <a:r>
              <a:rPr lang="en-US" smtClean="0">
                <a:solidFill>
                  <a:schemeClr val="accent1"/>
                </a:solidFill>
              </a:rPr>
              <a:t>3 x 3 </a:t>
            </a:r>
            <a:r>
              <a:rPr lang="en-US" smtClean="0"/>
              <a:t>x 5	       36 = 2 x 2 x </a:t>
            </a:r>
            <a:r>
              <a:rPr lang="en-US" smtClean="0">
                <a:solidFill>
                  <a:schemeClr val="accent1"/>
                </a:solidFill>
              </a:rPr>
              <a:t>3 x 3</a:t>
            </a:r>
          </a:p>
        </p:txBody>
      </p:sp>
      <p:sp>
        <p:nvSpPr>
          <p:cNvPr id="4" name="Oval 3"/>
          <p:cNvSpPr/>
          <p:nvPr/>
        </p:nvSpPr>
        <p:spPr>
          <a:xfrm>
            <a:off x="1066800" y="2514600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3581400" y="2514600"/>
            <a:ext cx="3886200" cy="3235325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1509" name="TextBox 4"/>
          <p:cNvSpPr txBox="1">
            <a:spLocks noChangeArrowheads="1"/>
          </p:cNvSpPr>
          <p:nvPr/>
        </p:nvSpPr>
        <p:spPr bwMode="auto">
          <a:xfrm>
            <a:off x="3255963" y="3548063"/>
            <a:ext cx="19812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3200">
                <a:solidFill>
                  <a:schemeClr val="accent1"/>
                </a:solidFill>
                <a:latin typeface="Calibri" pitchFamily="34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529</TotalTime>
  <Words>358</Words>
  <Application>Microsoft Office PowerPoint</Application>
  <PresentationFormat>On-screen Show (4:3)</PresentationFormat>
  <Paragraphs>51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Calibri</vt:lpstr>
      <vt:lpstr>Arial</vt:lpstr>
      <vt:lpstr>Wingdings</vt:lpstr>
      <vt:lpstr>Office Theme</vt:lpstr>
      <vt:lpstr>Finding the LCM  (least common multiple)  and GCF  (greatest common factor)</vt:lpstr>
      <vt:lpstr>Prime factorize 24 and 16 </vt:lpstr>
      <vt:lpstr>Write the common factors where the Venn Diagram intersects.</vt:lpstr>
      <vt:lpstr>Write the common factors where the Venn Diagram intersects.</vt:lpstr>
      <vt:lpstr>Write the other factors of each number in the other side of the Venn Diagram </vt:lpstr>
      <vt:lpstr>The GCF is the product of the intersection2x2x2=8 </vt:lpstr>
      <vt:lpstr>The LCM is the product of all of the factors listed3x2x2x2x2=48</vt:lpstr>
      <vt:lpstr>Prime factorize 45 and 36 </vt:lpstr>
      <vt:lpstr>Write the common factors where the Venn Diagram intersects.</vt:lpstr>
      <vt:lpstr>Write the common factors where the Venn Diagram intersects.</vt:lpstr>
      <vt:lpstr>Write the other factors of each number in the other side of the Venn Diagram </vt:lpstr>
      <vt:lpstr>The GCF is the product of the intersection3x3=9 </vt:lpstr>
      <vt:lpstr>The LCM is the product of all of the factors listed5x3x3x2x2=180</vt:lpstr>
      <vt:lpstr>Now it’s your turn to try some more!!</vt:lpstr>
    </vt:vector>
  </TitlesOfParts>
  <Company>CCPS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Foard, Patricia</dc:creator>
  <cp:lastModifiedBy>demcgra</cp:lastModifiedBy>
  <cp:revision>14</cp:revision>
  <dcterms:created xsi:type="dcterms:W3CDTF">2012-02-25T13:40:09Z</dcterms:created>
  <dcterms:modified xsi:type="dcterms:W3CDTF">2012-04-30T18:58:00Z</dcterms:modified>
</cp:coreProperties>
</file>